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Roboto Slab"/>
      <p:regular r:id="rId22"/>
    </p:embeddedFont>
    <p:embeddedFont>
      <p:font typeface="Roboto Slab"/>
      <p:regular r:id="rId23"/>
    </p:embeddedFont>
    <p:embeddedFont>
      <p:font typeface="Brygada 1918"/>
      <p:regular r:id="rId24"/>
    </p:embeddedFont>
    <p:embeddedFont>
      <p:font typeface="Brygada 1918"/>
      <p:regular r:id="rId25"/>
    </p:embeddedFont>
    <p:embeddedFont>
      <p:font typeface="Brygada 1918"/>
      <p:regular r:id="rId26"/>
    </p:embeddedFont>
    <p:embeddedFont>
      <p:font typeface="Brygada 1918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kNjcU5MUf4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Claude Code and the Future of AI in tech and cybersecurity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By: Dennis Freyman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Cybersecurity Club 2025-2026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0922" y="559594"/>
            <a:ext cx="9481423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Adoption Trends in Coding &amp; Beyond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9790" y="1600557"/>
            <a:ext cx="10370820" cy="495740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027640" y="6588443"/>
            <a:ext cx="203121" cy="203121"/>
          </a:xfrm>
          <a:prstGeom prst="roundRect">
            <a:avLst>
              <a:gd name="adj" fmla="val 9004"/>
            </a:avLst>
          </a:prstGeom>
          <a:solidFill>
            <a:srgbClr val="0C3C6E"/>
          </a:solidFill>
          <a:ln/>
        </p:spPr>
      </p:sp>
      <p:sp>
        <p:nvSpPr>
          <p:cNvPr id="5" name="Text 2"/>
          <p:cNvSpPr/>
          <p:nvPr/>
        </p:nvSpPr>
        <p:spPr>
          <a:xfrm>
            <a:off x="3291721" y="6588443"/>
            <a:ext cx="1316474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Programming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5386626" y="6588443"/>
            <a:ext cx="203121" cy="203121"/>
          </a:xfrm>
          <a:prstGeom prst="roundRect">
            <a:avLst>
              <a:gd name="adj" fmla="val 9004"/>
            </a:avLst>
          </a:prstGeom>
          <a:solidFill>
            <a:srgbClr val="1568C0"/>
          </a:solidFill>
          <a:ln/>
        </p:spPr>
      </p:sp>
      <p:sp>
        <p:nvSpPr>
          <p:cNvPr id="7" name="Text 4"/>
          <p:cNvSpPr/>
          <p:nvPr/>
        </p:nvSpPr>
        <p:spPr>
          <a:xfrm>
            <a:off x="5650706" y="6588443"/>
            <a:ext cx="962144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Education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8062198" y="6588443"/>
            <a:ext cx="203121" cy="203121"/>
          </a:xfrm>
          <a:prstGeom prst="roundRect">
            <a:avLst>
              <a:gd name="adj" fmla="val 9004"/>
            </a:avLst>
          </a:prstGeom>
          <a:solidFill>
            <a:srgbClr val="4595EA"/>
          </a:solidFill>
          <a:ln/>
        </p:spPr>
      </p:sp>
      <p:sp>
        <p:nvSpPr>
          <p:cNvPr id="9" name="Text 6"/>
          <p:cNvSpPr/>
          <p:nvPr/>
        </p:nvSpPr>
        <p:spPr>
          <a:xfrm>
            <a:off x="8326279" y="6588443"/>
            <a:ext cx="872609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Research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0022205" y="6588443"/>
            <a:ext cx="203121" cy="203121"/>
          </a:xfrm>
          <a:prstGeom prst="roundRect">
            <a:avLst>
              <a:gd name="adj" fmla="val 9004"/>
            </a:avLst>
          </a:prstGeom>
          <a:solidFill>
            <a:srgbClr val="97C4F3"/>
          </a:solidFill>
          <a:ln/>
        </p:spPr>
      </p:sp>
      <p:sp>
        <p:nvSpPr>
          <p:cNvPr id="11" name="Text 8"/>
          <p:cNvSpPr/>
          <p:nvPr/>
        </p:nvSpPr>
        <p:spPr>
          <a:xfrm>
            <a:off x="10286286" y="6588443"/>
            <a:ext cx="1321356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Regular Users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10922" y="7020044"/>
            <a:ext cx="13208556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Coding remains the top AI use case globally, while education usage has grown from 9.3% to 12.4%. Geographic adoption is concentrated in high-income regions, with the US, Singapore, and Canada leading per capita usage.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6152" y="507683"/>
            <a:ext cx="7245429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economy: NVIDIA and others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646152" y="1361361"/>
            <a:ext cx="4322921" cy="2503289"/>
          </a:xfrm>
          <a:prstGeom prst="roundRect">
            <a:avLst>
              <a:gd name="adj" fmla="val 1106"/>
            </a:avLst>
          </a:prstGeom>
          <a:solidFill>
            <a:srgbClr val="3F4652"/>
          </a:solidFill>
          <a:ln/>
        </p:spPr>
      </p:sp>
      <p:sp>
        <p:nvSpPr>
          <p:cNvPr id="4" name="Text 2"/>
          <p:cNvSpPr/>
          <p:nvPr/>
        </p:nvSpPr>
        <p:spPr>
          <a:xfrm>
            <a:off x="830699" y="1545908"/>
            <a:ext cx="23076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Claude 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30699" y="1945005"/>
            <a:ext cx="395382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Sonnet, Opus 4 model superiority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830699" y="2304931"/>
            <a:ext cx="395382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heavily programmer focused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830699" y="2664857"/>
            <a:ext cx="395382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also general use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830699" y="3024783"/>
            <a:ext cx="3953828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$183 billion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5153620" y="1361361"/>
            <a:ext cx="4323040" cy="2503289"/>
          </a:xfrm>
          <a:prstGeom prst="roundRect">
            <a:avLst>
              <a:gd name="adj" fmla="val 1106"/>
            </a:avLst>
          </a:prstGeom>
          <a:solidFill>
            <a:srgbClr val="3F4652"/>
          </a:solidFill>
          <a:ln/>
        </p:spPr>
      </p:sp>
      <p:sp>
        <p:nvSpPr>
          <p:cNvPr id="10" name="Text 8"/>
          <p:cNvSpPr/>
          <p:nvPr/>
        </p:nvSpPr>
        <p:spPr>
          <a:xfrm>
            <a:off x="5338167" y="1545908"/>
            <a:ext cx="23076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Cursor 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5338167" y="1945005"/>
            <a:ext cx="395394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GUI-heavy interface design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5338167" y="2304931"/>
            <a:ext cx="395394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Traditional IDE integration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5338167" y="2664857"/>
            <a:ext cx="395394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Visual coding assistance focus</a:t>
            </a:r>
            <a:endParaRPr lang="en-US" sz="1450" dirty="0"/>
          </a:p>
        </p:txBody>
      </p:sp>
      <p:sp>
        <p:nvSpPr>
          <p:cNvPr id="14" name="Text 12"/>
          <p:cNvSpPr/>
          <p:nvPr/>
        </p:nvSpPr>
        <p:spPr>
          <a:xfrm>
            <a:off x="5338167" y="3024783"/>
            <a:ext cx="395394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dying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5338167" y="3384709"/>
            <a:ext cx="395394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b="1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$9.9 billion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9661208" y="1361361"/>
            <a:ext cx="4323040" cy="2503289"/>
          </a:xfrm>
          <a:prstGeom prst="roundRect">
            <a:avLst>
              <a:gd name="adj" fmla="val 1106"/>
            </a:avLst>
          </a:prstGeom>
          <a:solidFill>
            <a:srgbClr val="3F4652"/>
          </a:solidFill>
          <a:ln/>
        </p:spPr>
      </p:sp>
      <p:sp>
        <p:nvSpPr>
          <p:cNvPr id="17" name="Text 15"/>
          <p:cNvSpPr/>
          <p:nvPr/>
        </p:nvSpPr>
        <p:spPr>
          <a:xfrm>
            <a:off x="9845754" y="1545908"/>
            <a:ext cx="23076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Open AI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9845754" y="1945005"/>
            <a:ext cx="395394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most popular general public AI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9845754" y="2304931"/>
            <a:ext cx="395394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Less autonomous operation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9845754" y="2664857"/>
            <a:ext cx="395394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less programmer focused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9845754" y="3024783"/>
            <a:ext cx="395394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4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$500 billion</a:t>
            </a:r>
            <a:endParaRPr lang="en-US" sz="1450" dirty="0"/>
          </a:p>
        </p:txBody>
      </p:sp>
      <p:pic>
        <p:nvPicPr>
          <p:cNvPr id="2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152" y="4072295"/>
            <a:ext cx="11942326" cy="3149918"/>
          </a:xfrm>
          <a:prstGeom prst="rect">
            <a:avLst/>
          </a:prstGeom>
        </p:spPr>
      </p:pic>
      <p:sp>
        <p:nvSpPr>
          <p:cNvPr id="23" name="Text 20"/>
          <p:cNvSpPr/>
          <p:nvPr/>
        </p:nvSpPr>
        <p:spPr>
          <a:xfrm>
            <a:off x="646152" y="7429857"/>
            <a:ext cx="13338096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0129"/>
            <a:ext cx="13042821" cy="6169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Software engineering (AI code assist &amp; test generation), Cyber threat detection &amp; response, Data engineering/ETL automation, MLOps &amp; model lifecycle management, Electronic design automation (EDA) for semiconductors, Chip verification &amp; synthesis, Computer vision for inspection/surveillance, Natural language processing (search, summarization, Q&amp;A), Speech recognition (ASR) &amp; speech synthesis (TTS), Recommender systems for retail/media, Performance ad targeting &amp; bidding (adtech), Marketing mix modeling &amp; attribution, Payments fraud detection &amp; chargeback prevention, Identity verification &amp; KYC/AML, Quant trading &amp; alpha research, Credit risk scoring &amp; underwriting, Insurance pricing &amp; claims automation, Revenue cycle management (healthcare billing/coding), Medical imaging diagnostics (radiology CT/MRI), Computational pathology (WSI slide analysis), Clinical decision support &amp; triage, Drug discovery (generative chemistry/ADMET), Protein structure/design (folding, binder design), Clinical trial design &amp; patient matching, Genomics variant calling &amp; annotation, Single-cell omics analysis, Proteomics mass-spec interpretation, Materials informatics (property prediction), Battery/materials discovery (electrochemistry), Process mining &amp; operations optimization, Supply chain network &amp; demand forecasting, Route optimization &amp; last-mile logistics, Warehouse robotics (picking/sorting), Inventory optimization &amp; demand sensing, Predictive maintenance (industrial IoT), Visual quality inspection (manufacturing), CAD generative design &amp; topology optimization, Structural simulation &amp; digital twins, Energy load forecasting &amp; grid optimization, Renewable output forecasting (solar/wind), Demand response &amp; DER orchestration, Oil &amp; gas seismic interpretation &amp; drilling optimization, Mining ore body modeling &amp; haul optimization, Telecom network planning &amp; RAN optimization, AIOps/IT incident prediction &amp; remediation, 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2227" y="735806"/>
            <a:ext cx="13285946" cy="675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Cloud cost optimization (FinOps with AI), Real-estate automated valuation models (AVMs), Dynamic pricing &amp; revenue management (airlines/hospitality), E-commerce search/ranking &amp; merchandising, Returns triage &amp; intent prediction, Customer support automation &amp; deflection, Sales SDR automation &amp; lead scoring, Contract analysis &amp; clause extraction (legal tech), eDiscovery document review, Compliance monitoring &amp; regulatory mapping, Document processing &amp; intelligent OCR, Translation, localization &amp; AI dubbing, Content moderation &amp; brand safety, Synthetic media detection &amp; authenticity, Sports performance analytics &amp; player tracking, Broadcast highlight detection &amp; automation, Film/TV post-production (roto, upscaling, denoise), Game asset generation &amp; QA automation, Music transcription, separation &amp; mastering assist, Geospatial change detection &amp; land-use mapping, Disaster damage assessment from satellite/aerial, Climate downscaling &amp; weather forecast correction, Precision agriculture (yield, disease, variable-rate), Aquaculture feed &amp; health optimization, Transportation timetabling &amp; crew scheduling, Autonomous driving perception &amp; simulation, Fin crime investigations &amp; network analytics, Healthcare prior authorization automation, Prior-auth &amp; coding denials prediction, Call center QA &amp; compliance scoring, Meeting transcription/action extraction, Talent sourcing &amp; resume screening, Learning content generation &amp; auto-grading (edtech), Safety incident analysis &amp; hazard prediction, Digital forensics (image/audio/log triage), Email security &amp; phishing detection, IoT anomaly detection, Battery management system analytics, Pharma pharmacovigilance signal detection, Retail footprint optimization (site selection), Churn prediction &amp; retention modeling, Churn-aware personalization, Social listening &amp; trend detection, News aggregation &amp; fact-aid tools, Code search &amp; vulnerability discovery, PCB layout/routing assist, 3D reconstruction &amp; metrology, Optical character recognition at scale (forms, invoices), Knowledge base synthesis &amp; retrieval-augmented QA, Multimodal document understanding (tables/figures), Synthetic data generation for testing/training, Workforce scheduling &amp; labor optimization, Cash forecasting &amp; treasury analytics, Portfolio risk &amp; scenario modeling, Tax document extraction &amp; prep automation, Shipping container stowage &amp; port scheduling, Airline maintenance planning optimization, Network traffic forecasting &amp; CDN routing, Smart meter analytics &amp; theft detection, Medical scribe &amp; ambient clinical documentation, Pathway modeling &amp; systems biology, Imaging reconstruction (MRI/CT acceleration), Robotic process automation with LLMs (complex workflows), Security log correlation &amp; SIEM enrichment, Email/CRM personalization at scale, Knowledge graph construction &amp; entity resolution, Patent landscaping &amp; prior-art search, Grant/peer-review triage &amp; scoring, Accessibility captioning &amp; real-time transcription, OCR for historical archives &amp; digitization, Sensor fusion for drones/UAV mission planning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369" y="592574"/>
            <a:ext cx="7734062" cy="12589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Conclusion: Claude Code's Promise and Challenges Ahead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17945" y="2153603"/>
            <a:ext cx="22860" cy="5483304"/>
          </a:xfrm>
          <a:prstGeom prst="roundRect">
            <a:avLst>
              <a:gd name="adj" fmla="val 132172"/>
            </a:avLst>
          </a:prstGeom>
          <a:solidFill>
            <a:srgbClr val="585F6B"/>
          </a:solidFill>
          <a:ln/>
        </p:spPr>
      </p:sp>
      <p:sp>
        <p:nvSpPr>
          <p:cNvPr id="5" name="Shape 2"/>
          <p:cNvSpPr/>
          <p:nvPr/>
        </p:nvSpPr>
        <p:spPr>
          <a:xfrm>
            <a:off x="6621661" y="2368748"/>
            <a:ext cx="604242" cy="22860"/>
          </a:xfrm>
          <a:prstGeom prst="roundRect">
            <a:avLst>
              <a:gd name="adj" fmla="val 132172"/>
            </a:avLst>
          </a:prstGeom>
          <a:solidFill>
            <a:srgbClr val="585F6B"/>
          </a:solidFill>
          <a:ln/>
        </p:spPr>
      </p:sp>
      <p:sp>
        <p:nvSpPr>
          <p:cNvPr id="6" name="Shape 3"/>
          <p:cNvSpPr/>
          <p:nvPr/>
        </p:nvSpPr>
        <p:spPr>
          <a:xfrm>
            <a:off x="6191369" y="2153603"/>
            <a:ext cx="453152" cy="453152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266914" y="2191345"/>
            <a:ext cx="302062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25095" y="2222778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Present Innovation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25095" y="2658308"/>
            <a:ext cx="6500336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Automating complex coding with human oversight, accelerating development cycles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21661" y="3920847"/>
            <a:ext cx="604242" cy="22860"/>
          </a:xfrm>
          <a:prstGeom prst="roundRect">
            <a:avLst>
              <a:gd name="adj" fmla="val 132172"/>
            </a:avLst>
          </a:prstGeom>
          <a:solidFill>
            <a:srgbClr val="585F6B"/>
          </a:solidFill>
          <a:ln/>
        </p:spPr>
      </p:sp>
      <p:sp>
        <p:nvSpPr>
          <p:cNvPr id="11" name="Shape 8"/>
          <p:cNvSpPr/>
          <p:nvPr/>
        </p:nvSpPr>
        <p:spPr>
          <a:xfrm>
            <a:off x="6191369" y="3705701"/>
            <a:ext cx="453152" cy="453152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2" name="Text 9"/>
          <p:cNvSpPr/>
          <p:nvPr/>
        </p:nvSpPr>
        <p:spPr>
          <a:xfrm>
            <a:off x="6266914" y="3743444"/>
            <a:ext cx="302062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425095" y="3774877"/>
            <a:ext cx="2966680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Industry Transformation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425095" y="4210407"/>
            <a:ext cx="6500336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Shifting developer roles and reshaping tech workflows across organizations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21661" y="5472946"/>
            <a:ext cx="604242" cy="22860"/>
          </a:xfrm>
          <a:prstGeom prst="roundRect">
            <a:avLst>
              <a:gd name="adj" fmla="val 132172"/>
            </a:avLst>
          </a:prstGeom>
          <a:solidFill>
            <a:srgbClr val="585F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191369" y="5257800"/>
            <a:ext cx="453152" cy="453152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7" name="Text 14"/>
          <p:cNvSpPr/>
          <p:nvPr/>
        </p:nvSpPr>
        <p:spPr>
          <a:xfrm>
            <a:off x="6266914" y="5295543"/>
            <a:ext cx="302062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425095" y="5326975"/>
            <a:ext cx="2517815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Partnership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425095" y="5762506"/>
            <a:ext cx="6500336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AI as true coding partner — faster, smarter, and more secure software creation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21661" y="7025045"/>
            <a:ext cx="604242" cy="22860"/>
          </a:xfrm>
          <a:prstGeom prst="roundRect">
            <a:avLst>
              <a:gd name="adj" fmla="val 132172"/>
            </a:avLst>
          </a:prstGeom>
          <a:solidFill>
            <a:srgbClr val="585F6B"/>
          </a:solidFill>
          <a:ln/>
        </p:spPr>
      </p:sp>
      <p:sp>
        <p:nvSpPr>
          <p:cNvPr id="21" name="Shape 18"/>
          <p:cNvSpPr/>
          <p:nvPr/>
        </p:nvSpPr>
        <p:spPr>
          <a:xfrm>
            <a:off x="6191369" y="6809899"/>
            <a:ext cx="453152" cy="453152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22" name="Text 19"/>
          <p:cNvSpPr/>
          <p:nvPr/>
        </p:nvSpPr>
        <p:spPr>
          <a:xfrm>
            <a:off x="6266914" y="6847642"/>
            <a:ext cx="302062" cy="377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425095" y="6879074"/>
            <a:ext cx="3840361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When does it become too much?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425095" y="7314605"/>
            <a:ext cx="6500336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48989" y="454462"/>
            <a:ext cx="4132421" cy="516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thanks for coming!</a:t>
            </a:r>
            <a:endParaRPr lang="en-US" sz="3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7211" y="1301472"/>
            <a:ext cx="5915978" cy="60250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8525" y="7512368"/>
            <a:ext cx="13473351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738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Explosive Growth &amp; Market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448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500M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47766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Annual Revenue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267087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Reached within months of May 2025 launch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37448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10x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47766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Usage Growth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526708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Surge in just three months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3744873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#1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4776668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Growth Rate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5267087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Fastest-growing AI coding tool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8304"/>
            <a:ext cx="57509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What is Claude Code?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767245"/>
            <a:ext cx="3664744" cy="3302913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04" y="1994059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170" y="2142887"/>
            <a:ext cx="306110" cy="38266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5070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Agentic AI Assistant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6507004" y="3391733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Integrated directly into developer terminals for seamless workflow integration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10171748" y="1767245"/>
            <a:ext cx="3664863" cy="3302913"/>
          </a:xfrm>
          <a:prstGeom prst="roundRect">
            <a:avLst>
              <a:gd name="adj" fmla="val 1030"/>
            </a:avLst>
          </a:prstGeom>
          <a:solidFill>
            <a:srgbClr val="3F4652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8562" y="1994059"/>
            <a:ext cx="680442" cy="680442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5728" y="2142887"/>
            <a:ext cx="306110" cy="38266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0398562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Full Autonomy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10398562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Reads, edits, tests, commits, and pushes code independently</a:t>
            </a:r>
            <a:endParaRPr lang="en-US" sz="1750" dirty="0"/>
          </a:p>
        </p:txBody>
      </p:sp>
      <p:sp>
        <p:nvSpPr>
          <p:cNvPr id="14" name="Shape 7"/>
          <p:cNvSpPr/>
          <p:nvPr/>
        </p:nvSpPr>
        <p:spPr>
          <a:xfrm>
            <a:off x="6280190" y="5296972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3F4652"/>
          </a:solidFill>
          <a:ln/>
        </p:spPr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004" y="5523786"/>
            <a:ext cx="680442" cy="680442"/>
          </a:xfrm>
          <a:prstGeom prst="rect">
            <a:avLst/>
          </a:prstGeom>
        </p:spPr>
      </p:pic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170" y="5710833"/>
            <a:ext cx="306110" cy="30611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507004" y="64310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Lightweight Design</a:t>
            </a:r>
            <a:endParaRPr lang="en-US" sz="2200" dirty="0"/>
          </a:p>
        </p:txBody>
      </p:sp>
      <p:sp>
        <p:nvSpPr>
          <p:cNvPr id="18" name="Text 9"/>
          <p:cNvSpPr/>
          <p:nvPr/>
        </p:nvSpPr>
        <p:spPr>
          <a:xfrm>
            <a:off x="6507004" y="692146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Conversational and cloud-agnostic — no heavy IDE setup required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980611"/>
            <a:ext cx="13042821" cy="2268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7830"/>
            <a:ext cx="73267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much AI in FAANG+M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8148" y="2041922"/>
            <a:ext cx="1852374" cy="18523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33951" y="4149447"/>
            <a:ext cx="234088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Meta is on track for AI to write about 50% of its code within the next year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Zuckerberg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2041922"/>
            <a:ext cx="30480" cy="4284940"/>
          </a:xfrm>
          <a:prstGeom prst="rect">
            <a:avLst/>
          </a:prstGeom>
          <a:solidFill>
            <a:srgbClr val="66A8E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862" y="2041922"/>
            <a:ext cx="2167414" cy="19490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35862" y="4246126"/>
            <a:ext cx="254103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Artificial intelligence now writes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i="1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 quarter of all code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(nearly 25%)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(as of July, rapidly increasing)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17" y="2041922"/>
            <a:ext cx="1927979" cy="192797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137916" y="4225052"/>
            <a:ext cx="33147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AI is now writing 50% of the code at Google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7137916" y="5154930"/>
            <a:ext cx="33147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137916" y="5721906"/>
            <a:ext cx="33147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CEO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Sundar Pichai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0954" y="2041922"/>
            <a:ext cx="1990963" cy="19909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013638" y="4288036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Microsoft CEO Satya Nadella stated that up to 30%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11013638" y="5580817"/>
            <a:ext cx="284559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(as of April, rapidly increasing, definitely higher)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93790" y="712874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we dont know about the other companies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5536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7449" y="2385536"/>
            <a:ext cx="7870269" cy="488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Why computer science then my job is gone</a:t>
            </a:r>
            <a:endParaRPr lang="en-US" sz="3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49" y="3108960"/>
            <a:ext cx="782122" cy="9385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85900" y="3265289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You are right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1485900" y="3603427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jobs are cooked</a:t>
            </a:r>
            <a:endParaRPr lang="en-US" sz="1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9" y="4047530"/>
            <a:ext cx="782122" cy="9385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85900" y="4203859"/>
            <a:ext cx="3563779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Could be a similar surge to the internet</a:t>
            </a:r>
            <a:endParaRPr lang="en-US" sz="1500" dirty="0"/>
          </a:p>
        </p:txBody>
      </p:sp>
      <p:sp>
        <p:nvSpPr>
          <p:cNvPr id="9" name="Text 4"/>
          <p:cNvSpPr/>
          <p:nvPr/>
        </p:nvSpPr>
        <p:spPr>
          <a:xfrm>
            <a:off x="1485900" y="4541996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lots of jobs gone, lots of new ones  </a:t>
            </a:r>
            <a:endParaRPr lang="en-US" sz="1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49" y="4986099"/>
            <a:ext cx="782122" cy="9385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85900" y="5142428"/>
            <a:ext cx="464784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New Skills Required, coding is essentially obsolete</a:t>
            </a:r>
            <a:endParaRPr lang="en-US" sz="1500" dirty="0"/>
          </a:p>
        </p:txBody>
      </p:sp>
      <p:sp>
        <p:nvSpPr>
          <p:cNvPr id="12" name="Text 6"/>
          <p:cNvSpPr/>
          <p:nvPr/>
        </p:nvSpPr>
        <p:spPr>
          <a:xfrm>
            <a:off x="1485900" y="5480566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AI prompt engineering and test-driven development</a:t>
            </a:r>
            <a:endParaRPr lang="en-US" sz="12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449" y="5924669"/>
            <a:ext cx="782122" cy="93857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485900" y="6080998"/>
            <a:ext cx="5013127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Everything points to a more individualized job market:</a:t>
            </a:r>
            <a:endParaRPr lang="en-US" sz="1500" dirty="0"/>
          </a:p>
        </p:txBody>
      </p:sp>
      <p:sp>
        <p:nvSpPr>
          <p:cNvPr id="15" name="Text 8"/>
          <p:cNvSpPr/>
          <p:nvPr/>
        </p:nvSpPr>
        <p:spPr>
          <a:xfrm>
            <a:off x="1485900" y="6419136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70–80% of YCombinator com</a:t>
            </a:r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</a:t>
            </a:r>
            <a:pPr algn="l" indent="0" marL="0">
              <a:lnSpc>
                <a:spcPts val="1950"/>
              </a:lnSpc>
              <a:buNone/>
            </a:pPr>
            <a:r>
              <a:rPr lang="en-US" sz="1200" b="1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anies are based on AI, </a:t>
            </a:r>
            <a:endParaRPr lang="en-US" sz="1200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449" y="6863239"/>
            <a:ext cx="782122" cy="93857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485900" y="7019568"/>
            <a:ext cx="1955363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Giant startup boom</a:t>
            </a:r>
            <a:endParaRPr lang="en-US" sz="1500" dirty="0"/>
          </a:p>
        </p:txBody>
      </p:sp>
      <p:sp>
        <p:nvSpPr>
          <p:cNvPr id="18" name="Text 10"/>
          <p:cNvSpPr/>
          <p:nvPr/>
        </p:nvSpPr>
        <p:spPr>
          <a:xfrm>
            <a:off x="1485900" y="7357705"/>
            <a:ext cx="12597051" cy="250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AI-related startups, with estimates for the global total reaching between 50,000 and 70,000 in 2025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826437"/>
            <a:ext cx="896254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 and Ethical Implications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8753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With great power comes great responsibility 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1090"/>
            <a:ext cx="73148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Agentic AI &amp; Security Risks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10031"/>
            <a:ext cx="6407944" cy="2093714"/>
          </a:xfrm>
          <a:prstGeom prst="roundRect">
            <a:avLst>
              <a:gd name="adj" fmla="val 6988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5010031"/>
            <a:ext cx="121920" cy="20937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42524" y="5267325"/>
            <a:ext cx="30982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Autonomous AI Access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142524" y="5757743"/>
            <a:ext cx="58019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Claude Code's ability to explore files and run batch commands raises potential hacking concerns. ARGUS, similar tools definitely already in circulation.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548" y="5010031"/>
            <a:ext cx="6408063" cy="2093714"/>
          </a:xfrm>
          <a:prstGeom prst="roundRect">
            <a:avLst>
              <a:gd name="adj" fmla="val 6988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8067" y="5010031"/>
            <a:ext cx="121920" cy="209371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777282" y="5267325"/>
            <a:ext cx="41837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Automated Penetration Testing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777282" y="5757743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Potential for "agentic" hacking if misused by bad actors. promt engineering is a real issue. 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9846" y="526256"/>
            <a:ext cx="5513308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 for defensive security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69846" y="1626632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846" y="1928932"/>
            <a:ext cx="6411873" cy="228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9846" y="2070259"/>
            <a:ext cx="5492710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start of agentic security firewalls, SIEMs, etc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69846" y="2560558"/>
            <a:ext cx="641187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future of security, but then the AI is the bottleneck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669846" y="3201591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46" y="3465671"/>
            <a:ext cx="6411873" cy="2286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69846" y="3645218"/>
            <a:ext cx="2392442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jobs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669846" y="4135517"/>
            <a:ext cx="6411873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job becomes not security but monitoring the AI. What is even society at that point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69846" y="5082778"/>
            <a:ext cx="191333" cy="239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46" y="5308640"/>
            <a:ext cx="6411873" cy="2286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9846" y="5526405"/>
            <a:ext cx="347436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Cyberpatriot, USACO, CTFs, etc.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669846" y="6016704"/>
            <a:ext cx="641187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how do we measure ability? what are competitions? </a:t>
            </a:r>
            <a:endParaRPr lang="en-US" sz="1500" dirty="0"/>
          </a:p>
        </p:txBody>
      </p:sp>
      <p:sp>
        <p:nvSpPr>
          <p:cNvPr id="15" name="Text 10"/>
          <p:cNvSpPr/>
          <p:nvPr/>
        </p:nvSpPr>
        <p:spPr>
          <a:xfrm>
            <a:off x="669846" y="6495098"/>
            <a:ext cx="641187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the future </a:t>
            </a:r>
            <a:endParaRPr lang="en-US" sz="15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302" y="1626632"/>
            <a:ext cx="6411873" cy="64118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2025-10-03T20:15:50Z</dcterms:created>
  <dcterms:modified xsi:type="dcterms:W3CDTF">2025-10-03T20:15:50Z</dcterms:modified>
</cp:coreProperties>
</file>